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2" r:id="rId2"/>
    <p:sldId id="540" r:id="rId3"/>
    <p:sldId id="564" r:id="rId4"/>
    <p:sldId id="595" r:id="rId5"/>
    <p:sldId id="596" r:id="rId6"/>
    <p:sldId id="597" r:id="rId7"/>
    <p:sldId id="598" r:id="rId8"/>
    <p:sldId id="602" r:id="rId9"/>
    <p:sldId id="603" r:id="rId10"/>
    <p:sldId id="604" r:id="rId11"/>
    <p:sldId id="605" r:id="rId12"/>
    <p:sldId id="607" r:id="rId13"/>
    <p:sldId id="399" r:id="rId14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4E4E"/>
    <a:srgbClr val="F92763"/>
    <a:srgbClr val="FCFDF9"/>
    <a:srgbClr val="F16461"/>
    <a:srgbClr val="FF5353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598" autoAdjust="0"/>
  </p:normalViewPr>
  <p:slideViewPr>
    <p:cSldViewPr>
      <p:cViewPr varScale="1">
        <p:scale>
          <a:sx n="109" d="100"/>
          <a:sy n="109" d="100"/>
        </p:scale>
        <p:origin x="16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 baseline="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187402416808736E-3"/>
          <c:y val="0.13459075509669532"/>
          <c:w val="0.61430433721920474"/>
          <c:h val="0.82825389550870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Профилактические мероприятия</c:v>
                </c:pt>
              </c:strCache>
            </c:strRef>
          </c:tx>
          <c:dPt>
            <c:idx val="1"/>
            <c:bubble3D val="0"/>
            <c:explosion val="6"/>
            <c:extLst>
              <c:ext xmlns:c16="http://schemas.microsoft.com/office/drawing/2014/chart" uri="{C3380CC4-5D6E-409C-BE32-E72D297353CC}">
                <c16:uniqueId val="{00000000-125B-4A3D-9DEC-9468F8A2E6D3}"/>
              </c:ext>
            </c:extLst>
          </c:dPt>
          <c:cat>
            <c:strRef>
              <c:f>Лист1!$A$2:$A$5</c:f>
              <c:strCache>
                <c:ptCount val="4"/>
                <c:pt idx="0">
                  <c:v>предостережения о недопустимости нарушения обязательных требований </c:v>
                </c:pt>
                <c:pt idx="1">
                  <c:v>консультирование</c:v>
                </c:pt>
                <c:pt idx="2">
                  <c:v>профилактический визит</c:v>
                </c:pt>
                <c:pt idx="3">
                  <c:v>информирование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2961</c:v>
                </c:pt>
                <c:pt idx="1">
                  <c:v>35747</c:v>
                </c:pt>
                <c:pt idx="2">
                  <c:v>378</c:v>
                </c:pt>
                <c:pt idx="3">
                  <c:v>3087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B-4A3D-9DEC-9468F8A2E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493162842471885"/>
          <c:y val="0.14000333176955856"/>
          <c:w val="0.33886464712744313"/>
          <c:h val="0.84527628875108629"/>
        </c:manualLayout>
      </c:layout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аварийности по вине водителей автобусов, осуществляющих лицензируемые </a:t>
            </a:r>
          </a:p>
          <a:p>
            <a:pPr>
              <a:defRPr/>
            </a:pPr>
            <a:r>
              <a:rPr lang="ru-RU" dirty="0"/>
              <a:t>перевозки в </a:t>
            </a:r>
            <a:r>
              <a:rPr lang="ru-RU" dirty="0" smtClean="0"/>
              <a:t>Сибирском федеральном округе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количество ДТП</c:v>
                </c:pt>
              </c:strCache>
            </c:strRef>
          </c:tx>
          <c:cat>
            <c:numRef>
              <c:f>Лист3!$B$2:$F$2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Лист3!$B$3:$F$3</c:f>
              <c:numCache>
                <c:formatCode>General</c:formatCode>
                <c:ptCount val="5"/>
                <c:pt idx="0">
                  <c:v>350</c:v>
                </c:pt>
                <c:pt idx="1">
                  <c:v>259</c:v>
                </c:pt>
                <c:pt idx="2">
                  <c:v>317</c:v>
                </c:pt>
                <c:pt idx="3">
                  <c:v>316</c:v>
                </c:pt>
                <c:pt idx="4">
                  <c:v>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8F-42D5-934C-6B20722A4E41}"/>
            </c:ext>
          </c:extLst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Погибло (чел)</c:v>
                </c:pt>
              </c:strCache>
            </c:strRef>
          </c:tx>
          <c:cat>
            <c:numRef>
              <c:f>Лист3!$B$2:$F$2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Лист3!$B$4:$F$4</c:f>
              <c:numCache>
                <c:formatCode>General</c:formatCode>
                <c:ptCount val="5"/>
                <c:pt idx="0">
                  <c:v>37</c:v>
                </c:pt>
                <c:pt idx="1">
                  <c:v>9</c:v>
                </c:pt>
                <c:pt idx="2">
                  <c:v>6</c:v>
                </c:pt>
                <c:pt idx="3">
                  <c:v>5</c:v>
                </c:pt>
                <c:pt idx="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8F-42D5-934C-6B20722A4E41}"/>
            </c:ext>
          </c:extLst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Ранено (чел)</c:v>
                </c:pt>
              </c:strCache>
            </c:strRef>
          </c:tx>
          <c:cat>
            <c:numRef>
              <c:f>Лист3!$B$2:$F$2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Лист3!$B$5:$F$5</c:f>
              <c:numCache>
                <c:formatCode>General</c:formatCode>
                <c:ptCount val="5"/>
                <c:pt idx="0">
                  <c:v>594</c:v>
                </c:pt>
                <c:pt idx="1">
                  <c:v>458</c:v>
                </c:pt>
                <c:pt idx="2">
                  <c:v>363</c:v>
                </c:pt>
                <c:pt idx="3">
                  <c:v>497</c:v>
                </c:pt>
                <c:pt idx="4">
                  <c:v>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8F-42D5-934C-6B20722A4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94752"/>
        <c:axId val="70000640"/>
      </c:lineChart>
      <c:catAx>
        <c:axId val="699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0000640"/>
        <c:crosses val="autoZero"/>
        <c:auto val="1"/>
        <c:lblAlgn val="ctr"/>
        <c:lblOffset val="100"/>
        <c:noMultiLvlLbl val="0"/>
      </c:catAx>
      <c:valAx>
        <c:axId val="70000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9994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0.30613</cdr:x>
      <cdr:y>0.2388</cdr:y>
    </cdr:from>
    <cdr:to>
      <cdr:x>0.36855</cdr:x>
      <cdr:y>0.29524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2045368" y="1323474"/>
          <a:ext cx="417095" cy="312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0.38514</cdr:x>
      <cdr:y>0.15733</cdr:y>
    </cdr:from>
    <cdr:to>
      <cdr:x>0.47296</cdr:x>
      <cdr:y>0.21522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3473401" y="914182"/>
          <a:ext cx="792012" cy="33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2961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0.29052</cdr:x>
      <cdr:y>0.22577</cdr:y>
    </cdr:from>
    <cdr:to>
      <cdr:x>0.35054</cdr:x>
      <cdr:y>0.27498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1941094" y="1251284"/>
          <a:ext cx="401053" cy="272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0.2672</cdr:x>
      <cdr:y>0.15948</cdr:y>
    </cdr:from>
    <cdr:to>
      <cdr:x>0.33803</cdr:x>
      <cdr:y>0.21159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2409811" y="926722"/>
          <a:ext cx="638787" cy="302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3087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0.02957</cdr:x>
      <cdr:y>0.23325</cdr:y>
    </cdr:from>
    <cdr:to>
      <cdr:x>0.1148</cdr:x>
      <cdr:y>0.28391</cdr:y>
    </cdr:to>
    <cdr:sp macro="" textlink="">
      <cdr:nvSpPr>
        <cdr:cNvPr id="7" name="Поле 6"/>
        <cdr:cNvSpPr txBox="1"/>
      </cdr:nvSpPr>
      <cdr:spPr>
        <a:xfrm xmlns:a="http://schemas.openxmlformats.org/drawingml/2006/main">
          <a:off x="266671" y="1355350"/>
          <a:ext cx="768655" cy="294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35 747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0.16956</cdr:x>
      <cdr:y>0.15733</cdr:y>
    </cdr:from>
    <cdr:to>
      <cdr:x>0.25359</cdr:x>
      <cdr:y>0.20364</cdr:y>
    </cdr:to>
    <cdr:sp macro="" textlink="">
      <cdr:nvSpPr>
        <cdr:cNvPr id="9" name="Поле 8"/>
        <cdr:cNvSpPr txBox="1"/>
      </cdr:nvSpPr>
      <cdr:spPr>
        <a:xfrm xmlns:a="http://schemas.openxmlformats.org/drawingml/2006/main">
          <a:off x="1529185" y="914182"/>
          <a:ext cx="757832" cy="269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378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0.28305</cdr:x>
      <cdr:y>0.19637</cdr:y>
    </cdr:from>
    <cdr:to>
      <cdr:x>0.28305</cdr:x>
      <cdr:y>0.27072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>
          <a:off x="2552687" y="1141036"/>
          <a:ext cx="0" cy="432027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0.07219</cdr:x>
      <cdr:y>0.28391</cdr:y>
    </cdr:from>
    <cdr:to>
      <cdr:x>0.11841</cdr:x>
      <cdr:y>0.33167</cdr:y>
    </cdr:to>
    <cdr:cxnSp macro="">
      <cdr:nvCxnSpPr>
        <cdr:cNvPr id="17" name="Прямая со стрелкой 16"/>
        <cdr:cNvCxnSpPr>
          <a:stCxn xmlns:a="http://schemas.openxmlformats.org/drawingml/2006/main" id="7" idx="2"/>
        </cdr:cNvCxnSpPr>
      </cdr:nvCxnSpPr>
      <cdr:spPr>
        <a:xfrm xmlns:a="http://schemas.openxmlformats.org/drawingml/2006/main">
          <a:off x="651044" y="1649721"/>
          <a:ext cx="416839" cy="27752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0.20948</cdr:x>
      <cdr:y>0.2069</cdr:y>
    </cdr:from>
    <cdr:to>
      <cdr:x>0.20948</cdr:x>
      <cdr:y>0.28437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>
          <a:off x="1889225" y="1202214"/>
          <a:ext cx="0" cy="450157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0.36118</cdr:x>
      <cdr:y>0.20976</cdr:y>
    </cdr:from>
    <cdr:to>
      <cdr:x>0.40174</cdr:x>
      <cdr:y>0.2602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H="1">
          <a:off x="3257377" y="1218834"/>
          <a:ext cx="365794" cy="293093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1"/>
            <a:ext cx="5438775" cy="44679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2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18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2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8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9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0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5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A09AD2-7B8C-4604-9B6A-FA463D1C7D4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6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0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EB93-FA45-49D1-82DC-1F070C726390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119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80CD-E2C7-49B4-8D7F-E52D2BAE29D7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66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A6F4-A078-4513-BD69-B09EA7352469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39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3459-CF66-4E7E-90EA-20EB1D7BABFB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23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8C9E-45F3-4260-AB28-ED743ADCD39C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49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71F9-44A3-4DEA-99FB-CC6DADBE4D65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30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C426-85B5-4097-B245-B1F1632BC7B0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05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1C9-C2B9-4416-8E98-6FED276E4ACF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1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3464-37C9-41FD-A1AE-0007F5989D33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66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9CFB-9EEB-46AD-985E-11E0A69B7DE5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27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8972-A9E4-4803-928D-055CF147BDB4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7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09227-0D7A-4F28-82C7-4C1C16666162}" type="datetimeFigureOut">
              <a:rPr lang="ru-RU"/>
              <a:pPr>
                <a:defRPr/>
              </a:pPr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ё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732588" y="63134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 Narrow" pitchFamily="34" charset="0"/>
                <a:cs typeface="Arial" pitchFamily="34" charset="0"/>
              </a:rPr>
              <a:t>25 апреля </a:t>
            </a:r>
            <a:r>
              <a:rPr lang="ru-RU" altLang="ru-RU" sz="1400" dirty="0" smtClean="0">
                <a:latin typeface="Arial Narrow" pitchFamily="34" charset="0"/>
                <a:cs typeface="Arial" pitchFamily="34" charset="0"/>
              </a:rPr>
              <a:t>2024 года</a:t>
            </a:r>
            <a:endParaRPr lang="ru-RU" altLang="ru-RU" sz="1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 Narrow" pitchFamily="34" charset="0"/>
              </a:rPr>
              <a:t>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транспорта по Сибирскому федеральному округу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92896"/>
            <a:ext cx="7416949" cy="3167931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sz="2000" kern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по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проведения контроля (надзора) на автомобильном транспорте и в дорожном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2024 года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90411"/>
              </p:ext>
            </p:extLst>
          </p:nvPr>
        </p:nvGraphicFramePr>
        <p:xfrm>
          <a:off x="138661" y="1690687"/>
          <a:ext cx="8735463" cy="466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95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квартал 2024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66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постановлений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839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Наложено штрафов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млн. 376,5 тыс. рублей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3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Взыскано штрафов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млн. 899,3 тыс. рублей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127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предупреждений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07704" y="690954"/>
            <a:ext cx="4569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Административная практика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32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347662" y="1268760"/>
          <a:ext cx="861682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89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1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79512" y="925213"/>
            <a:ext cx="8982682" cy="2337246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00B0F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Государственный контроль </a:t>
            </a:r>
            <a:r>
              <a:rPr lang="ru-RU" altLang="ru-RU" sz="2000" b="1" dirty="0">
                <a:latin typeface="Calibri" pitchFamily="34" charset="0"/>
                <a:cs typeface="Arial" pitchFamily="34" charset="0"/>
              </a:rPr>
              <a:t>(</a:t>
            </a: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надзор) </a:t>
            </a:r>
            <a:r>
              <a:rPr lang="ru-RU" altLang="ru-RU" sz="2000" b="1" dirty="0">
                <a:latin typeface="Calibri" pitchFamily="34" charset="0"/>
                <a:cs typeface="Arial" pitchFamily="34" charset="0"/>
              </a:rPr>
              <a:t>на автомобильном транспорте, городском наземном электрическом транспорте и в дорожном </a:t>
            </a: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хозяйстве</a:t>
            </a:r>
          </a:p>
          <a:p>
            <a:pPr lvl="0" algn="ctr">
              <a:spcAft>
                <a:spcPts val="1000"/>
              </a:spcAft>
            </a:pP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Федеральный </a:t>
            </a:r>
            <a:r>
              <a:rPr lang="ru-RU" altLang="ru-RU" sz="2000" b="1" dirty="0">
                <a:latin typeface="Calibri" pitchFamily="34" charset="0"/>
                <a:cs typeface="Arial" pitchFamily="34" charset="0"/>
              </a:rPr>
              <a:t>закона от </a:t>
            </a: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13.07.2015 </a:t>
            </a:r>
            <a:r>
              <a:rPr lang="ru-RU" altLang="ru-RU" sz="2000" b="1" dirty="0">
                <a:latin typeface="Calibri" pitchFamily="34" charset="0"/>
                <a:cs typeface="Arial" pitchFamily="34" charset="0"/>
              </a:rPr>
              <a:t>года №220-ФЗ «Об организации регулярных перевозок пассажиров и багажа автомобильным транспортом и городским наземным электрическим транспортом в </a:t>
            </a: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РФ …», </a:t>
            </a:r>
            <a:r>
              <a:rPr lang="ru-RU" altLang="ru-RU" sz="2000" b="1" dirty="0">
                <a:latin typeface="Calibri" pitchFamily="34" charset="0"/>
                <a:cs typeface="Arial" pitchFamily="34" charset="0"/>
              </a:rPr>
              <a:t>ст.35. Федеральный закон от 8 ноября 2007 г. N </a:t>
            </a: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259-ФЗ «Устав </a:t>
            </a:r>
            <a:r>
              <a:rPr lang="ru-RU" altLang="ru-RU" sz="2000" b="1" dirty="0">
                <a:latin typeface="Calibri" pitchFamily="34" charset="0"/>
                <a:cs typeface="Arial" pitchFamily="34" charset="0"/>
              </a:rPr>
              <a:t>автомобильного транспорта и городского наземного электрического </a:t>
            </a: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транспорта», ст.3.1.</a:t>
            </a:r>
          </a:p>
          <a:p>
            <a:pPr lvl="0" algn="ctr">
              <a:spcAft>
                <a:spcPts val="1000"/>
              </a:spcAf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364351" y="3262459"/>
            <a:ext cx="6460" cy="5265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6265356" y="3818169"/>
            <a:ext cx="2869545" cy="404545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Муниципальный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3129622" y="3803604"/>
            <a:ext cx="2880320" cy="404545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Региональный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106671" y="3810021"/>
            <a:ext cx="2735632" cy="404545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altLang="ru-RU" sz="2000" b="1" dirty="0" smtClean="0">
                <a:latin typeface="Calibri" pitchFamily="34" charset="0"/>
                <a:cs typeface="Arial" pitchFamily="34" charset="0"/>
              </a:rPr>
              <a:t>Федеральный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611345" y="3287521"/>
            <a:ext cx="0" cy="47645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98853" y="4699522"/>
            <a:ext cx="2735632" cy="1969837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00B0F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dirty="0" smtClean="0"/>
              <a:t>Порядок проведения установлен Положением, утвержденным </a:t>
            </a:r>
            <a:r>
              <a:rPr lang="ru-RU" dirty="0"/>
              <a:t>постановлением Правительства РФ от </a:t>
            </a:r>
            <a:r>
              <a:rPr lang="ru-RU" dirty="0" smtClean="0"/>
              <a:t>29.06.2021 №</a:t>
            </a:r>
            <a:r>
              <a:rPr lang="ru-RU" dirty="0"/>
              <a:t>1043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4572001" y="3262459"/>
            <a:ext cx="6460" cy="5265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357891" y="4197197"/>
            <a:ext cx="6460" cy="5265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3138301" y="4723778"/>
            <a:ext cx="2880320" cy="1969837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00B0F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dirty="0" smtClean="0"/>
              <a:t>Порядок проведения устанавливается Положением, утвержденным высшим органом власти субъекта РФ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563322" y="4222714"/>
            <a:ext cx="6460" cy="5265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611345" y="4214566"/>
            <a:ext cx="6460" cy="5265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6311539" y="4725978"/>
            <a:ext cx="2880320" cy="1969837"/>
          </a:xfrm>
          <a:prstGeom prst="wedgeRectCallout">
            <a:avLst>
              <a:gd name="adj1" fmla="val -15602"/>
              <a:gd name="adj2" fmla="val 48963"/>
            </a:avLst>
          </a:prstGeom>
          <a:solidFill>
            <a:srgbClr val="00B0F0"/>
          </a:solidFill>
          <a:ln w="15875">
            <a:solidFill>
              <a:srgbClr val="FFCC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dirty="0" smtClean="0"/>
              <a:t>Порядок проведения устанавливается Положением, утвержденными муниципальным образованием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-460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по надзору в сфере транспорта по Сибирскому федеральному округу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33139" y="3284984"/>
            <a:ext cx="8891588" cy="720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4592" y="4190574"/>
            <a:ext cx="8433857" cy="17851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Доклад и презентация будут размещены 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</a:rPr>
              <a:t>н</a:t>
            </a:r>
            <a:r>
              <a:rPr lang="ru-RU" sz="2200" b="1" dirty="0" smtClean="0">
                <a:solidFill>
                  <a:srgbClr val="FF0000"/>
                </a:solidFill>
              </a:rPr>
              <a:t>а официальном сайте МТУ Ространснадзора по СФО в подразделе «Публичные обсуждения…» раздела «Деятельность»:</a:t>
            </a:r>
          </a:p>
          <a:p>
            <a:pPr algn="ctr"/>
            <a:endParaRPr lang="ru-RU" sz="2200" b="1" dirty="0">
              <a:solidFill>
                <a:srgbClr val="FF000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https://rostransnadzor.gov.ru/rostransnadzor/podrazdeleniya/mtusfo</a:t>
            </a:r>
            <a:endParaRPr lang="ru-RU" sz="2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274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8923"/>
            <a:ext cx="8977635" cy="50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842119"/>
              </p:ext>
            </p:extLst>
          </p:nvPr>
        </p:nvGraphicFramePr>
        <p:xfrm>
          <a:off x="6074291" y="861036"/>
          <a:ext cx="3019210" cy="5935980"/>
        </p:xfrm>
        <a:graphic>
          <a:graphicData uri="http://schemas.openxmlformats.org/drawingml/2006/table">
            <a:tbl>
              <a:tblPr firstRow="1" firstCol="1" bandRow="1"/>
              <a:tblGrid>
                <a:gridCol w="172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МТУ Ространснадзора по СФО</a:t>
                      </a:r>
                      <a:endParaRPr lang="ru-RU" sz="15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сотрудников</a:t>
                      </a:r>
                      <a:endParaRPr lang="ru-RU" sz="15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ТОГАДН по Томской области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Республике Алтай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Республике Тыва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организации автодорожного надзора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Республике Хакасия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03" y="708820"/>
            <a:ext cx="20320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391343"/>
              </p:ext>
            </p:extLst>
          </p:nvPr>
        </p:nvGraphicFramePr>
        <p:xfrm>
          <a:off x="146050" y="892175"/>
          <a:ext cx="3161010" cy="5933531"/>
        </p:xfrm>
        <a:graphic>
          <a:graphicData uri="http://schemas.openxmlformats.org/drawingml/2006/table">
            <a:tbl>
              <a:tblPr firstRow="1" firstCol="1" bandRow="1"/>
              <a:tblGrid>
                <a:gridCol w="1864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подразделения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МТУ Ространснадзора по СФО</a:t>
                      </a:r>
                      <a:endParaRPr lang="ru-RU" sz="15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сотрудников</a:t>
                      </a:r>
                      <a:endParaRPr lang="ru-RU" sz="15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Алтайскому краю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Омской области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Красноярскому краю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Новосибирской области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Иркутской области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ТОГАДН по Кемеровской области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1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125413" y="1196752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277" y="980728"/>
            <a:ext cx="8822723" cy="11079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П</a:t>
            </a: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</a:rPr>
              <a:t>остановление </a:t>
            </a:r>
            <a:r>
              <a:rPr lang="ru-RU" sz="2200" b="1" dirty="0">
                <a:solidFill>
                  <a:srgbClr val="9BBB59">
                    <a:lumMod val="50000"/>
                  </a:srgbClr>
                </a:solidFill>
              </a:rPr>
              <a:t>Правительства Российской Федерации от 10.03.2022 №336 «Об особенностях организации и осуществления государственного контроля (надзора), муниципального контроля»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83768" y="2204864"/>
            <a:ext cx="0" cy="4819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6796" y="2802928"/>
            <a:ext cx="4813209" cy="30469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Запрещает проведение плановых и внеплановых </a:t>
            </a:r>
            <a:r>
              <a:rPr lang="ru-RU" sz="2400" b="1" dirty="0">
                <a:solidFill>
                  <a:srgbClr val="FF0000"/>
                </a:solidFill>
              </a:rPr>
              <a:t>контрольных (надзорных) мероприятий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за исключением плановых в отношении объектов высокого риска, внеплановых в связи с угрозой жизни и тяжкого вреда здоровью граждан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92" y="2201204"/>
            <a:ext cx="7127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141481" y="2802928"/>
            <a:ext cx="4000253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0B050"/>
                </a:solidFill>
              </a:rPr>
              <a:t>Разрешает проведение профилактических </a:t>
            </a:r>
            <a:r>
              <a:rPr lang="ru-RU" sz="2400" b="1" dirty="0">
                <a:solidFill>
                  <a:srgbClr val="00B050"/>
                </a:solidFill>
              </a:rPr>
              <a:t>мероприятий, контрольных (надзорных) мероприятий без взаимодействия</a:t>
            </a:r>
            <a:r>
              <a:rPr lang="ru-RU" sz="2400" b="1" dirty="0" smtClean="0">
                <a:solidFill>
                  <a:srgbClr val="00B050"/>
                </a:solidFill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0B050"/>
                </a:solidFill>
              </a:rPr>
              <a:t> постоянного рейда.</a:t>
            </a:r>
          </a:p>
        </p:txBody>
      </p:sp>
    </p:spTree>
    <p:extLst>
      <p:ext uri="{BB962C8B-B14F-4D97-AF65-F5344CB8AC3E}">
        <p14:creationId xmlns:p14="http://schemas.microsoft.com/office/powerpoint/2010/main" val="13587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4330795"/>
              </p:ext>
            </p:extLst>
          </p:nvPr>
        </p:nvGraphicFramePr>
        <p:xfrm>
          <a:off x="90487" y="930642"/>
          <a:ext cx="9018587" cy="581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281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25508"/>
              </p:ext>
            </p:extLst>
          </p:nvPr>
        </p:nvGraphicFramePr>
        <p:xfrm>
          <a:off x="539552" y="1123952"/>
          <a:ext cx="8208911" cy="5362497"/>
        </p:xfrm>
        <a:graphic>
          <a:graphicData uri="http://schemas.openxmlformats.org/drawingml/2006/table">
            <a:tbl>
              <a:tblPr/>
              <a:tblGrid>
                <a:gridCol w="2760015">
                  <a:extLst>
                    <a:ext uri="{9D8B030D-6E8A-4147-A177-3AD203B41FA5}">
                      <a16:colId xmlns:a16="http://schemas.microsoft.com/office/drawing/2014/main" val="3133232896"/>
                    </a:ext>
                  </a:extLst>
                </a:gridCol>
                <a:gridCol w="2760015">
                  <a:extLst>
                    <a:ext uri="{9D8B030D-6E8A-4147-A177-3AD203B41FA5}">
                      <a16:colId xmlns:a16="http://schemas.microsoft.com/office/drawing/2014/main" val="4181295161"/>
                    </a:ext>
                  </a:extLst>
                </a:gridCol>
                <a:gridCol w="2688881">
                  <a:extLst>
                    <a:ext uri="{9D8B030D-6E8A-4147-A177-3AD203B41FA5}">
                      <a16:colId xmlns:a16="http://schemas.microsoft.com/office/drawing/2014/main" val="3269006485"/>
                    </a:ext>
                  </a:extLst>
                </a:gridCol>
              </a:tblGrid>
              <a:tr h="3699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 СФО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оснащения автобусов аппаратурой ГЛОНАСС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123864"/>
                  </a:ext>
                </a:extLst>
              </a:tr>
              <a:tr h="395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95631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Новосибирская 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016504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992143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Омская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82152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334387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Кемеровская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112066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257737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Хакасия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614451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Томская  область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436373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Иркутская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023573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012041"/>
                  </a:ext>
                </a:extLst>
              </a:tr>
              <a:tr h="395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СФО: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18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8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62706" y="1404710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C6FE-3480-47E6-B509-5DE845E9330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30" y="1165821"/>
            <a:ext cx="48220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113707" y="1160007"/>
            <a:ext cx="3929090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СФО                                7 стационарных пунктов весогабаритного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контроля (СПВГК)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42" y="4290200"/>
            <a:ext cx="3929090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МТУ Ространснадзора по СФО осуществляет контроль с использованием 22 передвижных пунктов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весогабаритного контроля (ППВГК)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На территории СФО 155 площадок для работы ППВГК.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2974" y="3500414"/>
            <a:ext cx="49592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0341" y="2625153"/>
            <a:ext cx="4929222" cy="17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85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6512" y="29757"/>
            <a:ext cx="9144000" cy="6855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Весогабаритный контроль авто: принцип работы и проблемы при взвешиван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75709"/>
            <a:ext cx="8894009" cy="508229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44" y="928670"/>
            <a:ext cx="8786874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 01.01.2023 Ространснадзор уполномочен рассматривать дела по ст.12.21.1 </a:t>
            </a:r>
            <a:r>
              <a:rPr lang="ru-RU" sz="2000" b="1" dirty="0" err="1" smtClean="0">
                <a:solidFill>
                  <a:srgbClr val="C00000"/>
                </a:solidFill>
              </a:rPr>
              <a:t>КоАП</a:t>
            </a:r>
            <a:r>
              <a:rPr lang="ru-RU" sz="2000" b="1" dirty="0" smtClean="0">
                <a:solidFill>
                  <a:srgbClr val="C00000"/>
                </a:solidFill>
              </a:rPr>
              <a:t> РФ </a:t>
            </a:r>
            <a:r>
              <a:rPr lang="ru-RU" sz="2000" b="1" dirty="0" smtClean="0">
                <a:solidFill>
                  <a:schemeClr val="tx1"/>
                </a:solidFill>
              </a:rPr>
              <a:t>(нарушение правил движения тяжеловесного и (или) крупногабаритного транспортного средства)                          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по материалам поступающим с АПВГК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6000768"/>
            <a:ext cx="8786874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Штраф по ч.2 - 6 ст.12.21.1 </a:t>
            </a:r>
            <a:r>
              <a:rPr lang="ru-RU" sz="2000" b="1" dirty="0" err="1" smtClean="0">
                <a:solidFill>
                  <a:srgbClr val="C00000"/>
                </a:solidFill>
              </a:rPr>
              <a:t>КоАП</a:t>
            </a:r>
            <a:r>
              <a:rPr lang="ru-RU" sz="2000" b="1" dirty="0" smtClean="0">
                <a:solidFill>
                  <a:srgbClr val="C00000"/>
                </a:solidFill>
              </a:rPr>
              <a:t> РФ на собственника (владельца ТС)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от 200 до 400 тыс. рублей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03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5" y="1545940"/>
            <a:ext cx="9155436" cy="50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4464" y="1065814"/>
            <a:ext cx="878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транспортной инфраструктуры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для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и маломобильных групп населения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Penchikov_MA\Desktop\74d7431a-e3c0-4566-91b1-7e34e163fe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60" y="1844905"/>
            <a:ext cx="7432404" cy="47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487" y="790428"/>
            <a:ext cx="9018588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Обязательные требования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 обеспечению доступности для инвалидов объектов транспортной инфраструктуры и предоставляемых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услуг установлены: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- ст.15 Федерального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закона от 24.11.1995 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181-ФЗ; 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- приказом Минтранса РФ от 20.09.2021 №321.</a:t>
            </a:r>
            <a:endParaRPr lang="ru-RU" sz="22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5688092"/>
            <a:ext cx="8653485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нарушения – ст.9.13 КоАП РФ, штраф: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 -  2 - 3 тыс. рублей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-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140775" y="1547528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70" y="893631"/>
            <a:ext cx="5505724" cy="36704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" y="3104063"/>
            <a:ext cx="5395748" cy="359716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28780" y="6073646"/>
            <a:ext cx="7865913" cy="7014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Арестованные автобусы, на которых осуществлялись  нелегальные перевозки, </a:t>
            </a:r>
            <a:r>
              <a:rPr lang="ru-RU" sz="2400" b="1" dirty="0" smtClean="0">
                <a:solidFill>
                  <a:prstClr val="black"/>
                </a:solidFill>
              </a:rPr>
              <a:t>Кемеровская </a:t>
            </a:r>
            <a:r>
              <a:rPr lang="ru-RU" sz="2400" b="1" dirty="0" smtClean="0">
                <a:solidFill>
                  <a:prstClr val="black"/>
                </a:solidFill>
              </a:rPr>
              <a:t>область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740352" y="2780928"/>
            <a:ext cx="316760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66005" y="5245960"/>
            <a:ext cx="316760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76126" y="5317746"/>
            <a:ext cx="316760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822" y="5195661"/>
            <a:ext cx="341406" cy="73158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3707904" y="5149942"/>
            <a:ext cx="316760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65439" y="5082741"/>
            <a:ext cx="316760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9923</TotalTime>
  <Words>697</Words>
  <Application>Microsoft Office PowerPoint</Application>
  <PresentationFormat>Экран (4:3)</PresentationFormat>
  <Paragraphs>162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 Narrow</vt:lpstr>
      <vt:lpstr>Arial</vt:lpstr>
      <vt:lpstr>Constantia</vt:lpstr>
      <vt:lpstr>Times New Roman</vt:lpstr>
      <vt:lpstr>Тема Office</vt:lpstr>
      <vt:lpstr>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Моисеев Дмитрий Олегович</dc:creator>
  <cp:lastModifiedBy>Семенов</cp:lastModifiedBy>
  <cp:revision>699</cp:revision>
  <cp:lastPrinted>2023-02-15T07:24:13Z</cp:lastPrinted>
  <dcterms:created xsi:type="dcterms:W3CDTF">2017-04-05T05:36:28Z</dcterms:created>
  <dcterms:modified xsi:type="dcterms:W3CDTF">2024-04-24T10:38:17Z</dcterms:modified>
</cp:coreProperties>
</file>